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Open Sans Bold" charset="1" panose="00000000000000000000"/>
      <p:regular r:id="rId23"/>
    </p:embeddedFont>
    <p:embeddedFont>
      <p:font typeface="Open Sans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6126530"/>
            <a:chOff x="0" y="0"/>
            <a:chExt cx="24384000" cy="81687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874" r="0" b="24874"/>
            <a:stretch>
              <a:fillRect/>
            </a:stretch>
          </p:blipFill>
          <p:spPr>
            <a:xfrm flipH="false" flipV="false">
              <a:off x="0" y="0"/>
              <a:ext cx="24384000" cy="816870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2686" y="4588455"/>
            <a:ext cx="16922628" cy="506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8"/>
              </a:lnSpc>
            </a:pPr>
            <a:r>
              <a:rPr lang="en-US" b="true" sz="3281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HOUSE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7886" y="9114449"/>
            <a:ext cx="1019222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 spc="2879">
                <a:solidFill>
                  <a:srgbClr val="FF5C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PRICE PREDICTION</a:t>
            </a:r>
          </a:p>
        </p:txBody>
      </p:sp>
      <p:sp>
        <p:nvSpPr>
          <p:cNvPr name="AutoShape 16" id="16"/>
          <p:cNvSpPr/>
          <p:nvPr/>
        </p:nvSpPr>
        <p:spPr>
          <a:xfrm>
            <a:off x="3331063" y="9315427"/>
            <a:ext cx="1913635" cy="0"/>
          </a:xfrm>
          <a:prstGeom prst="line">
            <a:avLst/>
          </a:prstGeom>
          <a:ln cap="flat" w="19050">
            <a:solidFill>
              <a:srgbClr val="FF5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043302" y="9315427"/>
            <a:ext cx="1913635" cy="0"/>
          </a:xfrm>
          <a:prstGeom prst="line">
            <a:avLst/>
          </a:prstGeom>
          <a:ln cap="flat" w="19050">
            <a:solidFill>
              <a:srgbClr val="FF5C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028700"/>
            <a:ext cx="5661898" cy="8229600"/>
            <a:chOff x="0" y="0"/>
            <a:chExt cx="7549197" cy="1097280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4"/>
            <a:srcRect l="0" t="0" r="0" b="3099"/>
            <a:stretch>
              <a:fillRect/>
            </a:stretch>
          </p:blipFill>
          <p:spPr>
            <a:xfrm flipH="false" flipV="false">
              <a:off x="0" y="0"/>
              <a:ext cx="7549197" cy="10972800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6858584" y="1232595"/>
            <a:ext cx="3215823" cy="3215823"/>
            <a:chOff x="0" y="0"/>
            <a:chExt cx="4287764" cy="428776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6858584" y="4656731"/>
            <a:ext cx="3215823" cy="3215823"/>
            <a:chOff x="0" y="0"/>
            <a:chExt cx="4287764" cy="428776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6"/>
            <a:srcRect l="23731" t="0" r="9518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26" id="26"/>
          <p:cNvGrpSpPr/>
          <p:nvPr/>
        </p:nvGrpSpPr>
        <p:grpSpPr>
          <a:xfrm rot="0">
            <a:off x="6858584" y="8080867"/>
            <a:ext cx="3215823" cy="2206133"/>
            <a:chOff x="0" y="0"/>
            <a:chExt cx="4287764" cy="2941510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7"/>
            <a:srcRect l="0" t="7605" r="0" b="7605"/>
            <a:stretch>
              <a:fillRect/>
            </a:stretch>
          </p:blipFill>
          <p:spPr>
            <a:xfrm flipH="false" flipV="false">
              <a:off x="0" y="0"/>
              <a:ext cx="4287764" cy="2941510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11799941" y="2531751"/>
            <a:ext cx="676273" cy="47625"/>
            <a:chOff x="0" y="0"/>
            <a:chExt cx="178113" cy="125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664878" y="1244360"/>
            <a:ext cx="6449735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 challenges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69568" y="2053351"/>
            <a:ext cx="6449735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Skewed Feature Distributions</a:t>
            </a:r>
          </a:p>
          <a:p>
            <a:pPr algn="ctr">
              <a:lnSpc>
                <a:spcPts val="363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tures like p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rice, area, number of rooms are non-normally distributed.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ness violates assumptions of linear models and degrades performance.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equires log / Box-Cox transformations, adding preprocessing complexity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69568" y="6234605"/>
            <a:ext cx="7444625" cy="38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Feature Scaling Issues</a:t>
            </a:r>
          </a:p>
          <a:p>
            <a:pPr algn="ctr">
              <a:lnSpc>
                <a:spcPts val="265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 vary widely in scale (floors vs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e-b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gradi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ent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-bas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odels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itive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ing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alin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ain–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eakage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4534" y="2312551"/>
            <a:ext cx="676273" cy="47625"/>
            <a:chOff x="0" y="0"/>
            <a:chExt cx="17811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82715" y="2704595"/>
            <a:ext cx="17056157" cy="4877810"/>
          </a:xfrm>
          <a:custGeom>
            <a:avLst/>
            <a:gdLst/>
            <a:ahLst/>
            <a:cxnLst/>
            <a:rect r="r" b="b" t="t" l="l"/>
            <a:pathLst>
              <a:path h="4877810" w="17056157">
                <a:moveTo>
                  <a:pt x="0" y="0"/>
                </a:moveTo>
                <a:lnTo>
                  <a:pt x="17056157" y="0"/>
                </a:lnTo>
                <a:lnTo>
                  <a:pt x="17056157" y="4877810"/>
                </a:lnTo>
                <a:lnTo>
                  <a:pt x="0" y="48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6" t="-2174" r="-108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99987" y="1592461"/>
            <a:ext cx="8254303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5"/>
              </a:lnSpc>
            </a:pPr>
            <a:r>
              <a:rPr lang="en-US" sz="4500" b="true">
                <a:solidFill>
                  <a:srgbClr val="FD1F04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of cleaned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4534" y="2312551"/>
            <a:ext cx="676273" cy="47625"/>
            <a:chOff x="0" y="0"/>
            <a:chExt cx="17811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266045"/>
            <a:ext cx="7194785" cy="5464031"/>
          </a:xfrm>
          <a:custGeom>
            <a:avLst/>
            <a:gdLst/>
            <a:ahLst/>
            <a:cxnLst/>
            <a:rect r="r" b="b" t="t" l="l"/>
            <a:pathLst>
              <a:path h="5464031" w="7194785">
                <a:moveTo>
                  <a:pt x="0" y="0"/>
                </a:moveTo>
                <a:lnTo>
                  <a:pt x="7194785" y="0"/>
                </a:lnTo>
                <a:lnTo>
                  <a:pt x="7194785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04878" y="2402541"/>
            <a:ext cx="6369736" cy="5481918"/>
          </a:xfrm>
          <a:custGeom>
            <a:avLst/>
            <a:gdLst/>
            <a:ahLst/>
            <a:cxnLst/>
            <a:rect r="r" b="b" t="t" l="l"/>
            <a:pathLst>
              <a:path h="5481918" w="6369736">
                <a:moveTo>
                  <a:pt x="0" y="0"/>
                </a:moveTo>
                <a:lnTo>
                  <a:pt x="6369735" y="0"/>
                </a:lnTo>
                <a:lnTo>
                  <a:pt x="6369735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38991" y="1354638"/>
            <a:ext cx="1259181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5"/>
              </a:lnSpc>
            </a:pPr>
            <a:r>
              <a:rPr lang="en-US" sz="3500" b="true">
                <a:solidFill>
                  <a:srgbClr val="FD1F04"/>
                </a:solidFill>
                <a:latin typeface="Poppins Bold"/>
                <a:ea typeface="Poppins Bold"/>
                <a:cs typeface="Poppins Bold"/>
                <a:sym typeface="Poppins Bold"/>
              </a:rPr>
              <a:t>Non-linear due to skewness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07444" y="8034877"/>
            <a:ext cx="503729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D1F04"/>
                </a:solidFill>
                <a:latin typeface="Canva Sans"/>
                <a:ea typeface="Canva Sans"/>
                <a:cs typeface="Canva Sans"/>
                <a:sym typeface="Canva Sans"/>
              </a:rPr>
              <a:t> Highly</a:t>
            </a:r>
            <a:r>
              <a:rPr lang="en-US" sz="2999">
                <a:solidFill>
                  <a:srgbClr val="FD1F04"/>
                </a:solidFill>
                <a:latin typeface="Canva Sans"/>
                <a:ea typeface="Canva Sans"/>
                <a:cs typeface="Canva Sans"/>
                <a:sym typeface="Canva Sans"/>
              </a:rPr>
              <a:t> deals with skewness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42482" y="8133937"/>
            <a:ext cx="516564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D1F04"/>
                </a:solidFill>
                <a:latin typeface="Canva Sans"/>
                <a:ea typeface="Canva Sans"/>
                <a:cs typeface="Canva Sans"/>
                <a:sym typeface="Canva Sans"/>
              </a:rPr>
              <a:t>After reducing the skewness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1028700"/>
            <a:ext cx="5661898" cy="8229600"/>
            <a:chOff x="0" y="0"/>
            <a:chExt cx="7549197" cy="1097280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3099"/>
            <a:stretch>
              <a:fillRect/>
            </a:stretch>
          </p:blipFill>
          <p:spPr>
            <a:xfrm flipH="false" flipV="false">
              <a:off x="0" y="0"/>
              <a:ext cx="7549197" cy="1097280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5661898" y="1028700"/>
            <a:ext cx="3215823" cy="3215823"/>
            <a:chOff x="0" y="0"/>
            <a:chExt cx="4287764" cy="4287764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5661898" y="4244523"/>
            <a:ext cx="3215823" cy="3215823"/>
            <a:chOff x="0" y="0"/>
            <a:chExt cx="4287764" cy="428776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23731" t="0" r="9518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5661898" y="7506313"/>
            <a:ext cx="3215823" cy="2206133"/>
            <a:chOff x="0" y="0"/>
            <a:chExt cx="4287764" cy="294151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/>
            <a:srcRect l="0" t="7605" r="0" b="7605"/>
            <a:stretch>
              <a:fillRect/>
            </a:stretch>
          </p:blipFill>
          <p:spPr>
            <a:xfrm flipH="false" flipV="false">
              <a:off x="0" y="0"/>
              <a:ext cx="4287764" cy="2941510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11799941" y="2531751"/>
            <a:ext cx="676273" cy="47625"/>
            <a:chOff x="0" y="0"/>
            <a:chExt cx="178113" cy="125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111611" y="2208453"/>
            <a:ext cx="8820813" cy="1768108"/>
          </a:xfrm>
          <a:custGeom>
            <a:avLst/>
            <a:gdLst/>
            <a:ahLst/>
            <a:cxnLst/>
            <a:rect r="r" b="b" t="t" l="l"/>
            <a:pathLst>
              <a:path h="1768108" w="8820813">
                <a:moveTo>
                  <a:pt x="0" y="0"/>
                </a:moveTo>
                <a:lnTo>
                  <a:pt x="8820813" y="0"/>
                </a:lnTo>
                <a:lnTo>
                  <a:pt x="8820813" y="1768108"/>
                </a:lnTo>
                <a:lnTo>
                  <a:pt x="0" y="1768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74" t="-140182" r="-4207" b="-456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508696" y="4824286"/>
            <a:ext cx="8181786" cy="834469"/>
          </a:xfrm>
          <a:custGeom>
            <a:avLst/>
            <a:gdLst/>
            <a:ahLst/>
            <a:cxnLst/>
            <a:rect r="r" b="b" t="t" l="l"/>
            <a:pathLst>
              <a:path h="834469" w="8181786">
                <a:moveTo>
                  <a:pt x="0" y="0"/>
                </a:moveTo>
                <a:lnTo>
                  <a:pt x="8181786" y="0"/>
                </a:lnTo>
                <a:lnTo>
                  <a:pt x="8181786" y="834469"/>
                </a:lnTo>
                <a:lnTo>
                  <a:pt x="0" y="834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23" t="0" r="-7394" b="-3384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48279" y="5993975"/>
            <a:ext cx="8043520" cy="3024677"/>
          </a:xfrm>
          <a:custGeom>
            <a:avLst/>
            <a:gdLst/>
            <a:ahLst/>
            <a:cxnLst/>
            <a:rect r="r" b="b" t="t" l="l"/>
            <a:pathLst>
              <a:path h="3024677" w="8043520">
                <a:moveTo>
                  <a:pt x="0" y="0"/>
                </a:moveTo>
                <a:lnTo>
                  <a:pt x="8043520" y="0"/>
                </a:lnTo>
                <a:lnTo>
                  <a:pt x="8043520" y="3024677"/>
                </a:lnTo>
                <a:lnTo>
                  <a:pt x="0" y="3024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1442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03410" y="1393753"/>
            <a:ext cx="267545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KNN </a:t>
            </a:r>
            <a:r>
              <a:rPr lang="en-US" b="true" sz="27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Regressor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661127" y="4187373"/>
            <a:ext cx="3960019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</a:t>
            </a:r>
            <a:r>
              <a:rPr lang="en-US" b="true" sz="25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omForestRegressor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05863" y="2281599"/>
            <a:ext cx="676273" cy="47625"/>
            <a:chOff x="0" y="0"/>
            <a:chExt cx="17811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838136" y="1797935"/>
            <a:ext cx="9288000" cy="8004084"/>
          </a:xfrm>
          <a:custGeom>
            <a:avLst/>
            <a:gdLst/>
            <a:ahLst/>
            <a:cxnLst/>
            <a:rect r="r" b="b" t="t" l="l"/>
            <a:pathLst>
              <a:path h="8004084" w="9288000">
                <a:moveTo>
                  <a:pt x="0" y="0"/>
                </a:moveTo>
                <a:lnTo>
                  <a:pt x="9288001" y="0"/>
                </a:lnTo>
                <a:lnTo>
                  <a:pt x="9288001" y="8004083"/>
                </a:lnTo>
                <a:lnTo>
                  <a:pt x="0" y="8004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" t="-3926" r="-385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7773" y="1310049"/>
            <a:ext cx="5690517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GradientBoostingRe</a:t>
            </a:r>
            <a:r>
              <a:rPr lang="en-US" b="true" sz="29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gressor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05863" y="2281599"/>
            <a:ext cx="676273" cy="47625"/>
            <a:chOff x="0" y="0"/>
            <a:chExt cx="17811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112418" y="2131735"/>
            <a:ext cx="12739437" cy="7271342"/>
          </a:xfrm>
          <a:custGeom>
            <a:avLst/>
            <a:gdLst/>
            <a:ahLst/>
            <a:cxnLst/>
            <a:rect r="r" b="b" t="t" l="l"/>
            <a:pathLst>
              <a:path h="7271342" w="12739437">
                <a:moveTo>
                  <a:pt x="0" y="0"/>
                </a:moveTo>
                <a:lnTo>
                  <a:pt x="12739437" y="0"/>
                </a:lnTo>
                <a:lnTo>
                  <a:pt x="12739437" y="7271342"/>
                </a:lnTo>
                <a:lnTo>
                  <a:pt x="0" y="72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2" r="-3409" b="-118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17773" y="1310049"/>
            <a:ext cx="357618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XGBRe</a:t>
            </a:r>
            <a:r>
              <a:rPr lang="en-US" b="true" sz="29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gressor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2058100"/>
            <a:ext cx="16230600" cy="4275510"/>
            <a:chOff x="0" y="0"/>
            <a:chExt cx="21640800" cy="570068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21763" r="0" b="31406"/>
            <a:stretch>
              <a:fillRect/>
            </a:stretch>
          </p:blipFill>
          <p:spPr>
            <a:xfrm flipH="false" flipV="false">
              <a:off x="0" y="0"/>
              <a:ext cx="21640800" cy="5700680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2282553" y="6562865"/>
            <a:ext cx="13722893" cy="233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8"/>
              </a:lnSpc>
            </a:pPr>
            <a:r>
              <a:rPr lang="en-US" b="true" sz="150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1365" y="2017063"/>
            <a:ext cx="9258300" cy="6760722"/>
            <a:chOff x="0" y="0"/>
            <a:chExt cx="12344400" cy="9014297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/>
            <a:srcRect l="8705" t="0" r="0" b="0"/>
            <a:stretch>
              <a:fillRect/>
            </a:stretch>
          </p:blipFill>
          <p:spPr>
            <a:xfrm flipH="true" flipV="false">
              <a:off x="0" y="0"/>
              <a:ext cx="12344400" cy="9014297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9844088" y="2130593"/>
            <a:ext cx="7451108" cy="85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1"/>
              </a:lnSpc>
            </a:pPr>
            <a:r>
              <a:rPr lang="en-US" sz="5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 statement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301968" y="2516228"/>
            <a:ext cx="676273" cy="47625"/>
            <a:chOff x="0" y="0"/>
            <a:chExt cx="178113" cy="125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00594" y="3187599"/>
            <a:ext cx="8178303" cy="5590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133" indent="-287567" lvl="1">
              <a:lnSpc>
                <a:spcPts val="3729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real estate market is constantly evolving, with property prices influenced by factors such as location, property size, number of rooms, available amenities, and changing market trends. </a:t>
            </a:r>
          </a:p>
          <a:p>
            <a:pPr algn="just" marL="575133" indent="-287567" lvl="1">
              <a:lnSpc>
                <a:spcPts val="3729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Frequent price fluctuations and reliance on subjective, traditional valuation methods make accurate house price estimation difficult. </a:t>
            </a:r>
          </a:p>
          <a:p>
            <a:pPr algn="just" marL="575133" indent="-287567" lvl="1">
              <a:lnSpc>
                <a:spcPts val="3729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a result, buyers, sellers, and real estate companies face challenges in setting fair prices and making informed decisions.</a:t>
            </a:r>
          </a:p>
          <a:p>
            <a:pPr algn="just">
              <a:lnSpc>
                <a:spcPts val="372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81185" y="1330660"/>
            <a:ext cx="4978999" cy="8655286"/>
          </a:xfrm>
          <a:custGeom>
            <a:avLst/>
            <a:gdLst/>
            <a:ahLst/>
            <a:cxnLst/>
            <a:rect r="r" b="b" t="t" l="l"/>
            <a:pathLst>
              <a:path h="8655286" w="4978999">
                <a:moveTo>
                  <a:pt x="0" y="0"/>
                </a:moveTo>
                <a:lnTo>
                  <a:pt x="4978999" y="0"/>
                </a:lnTo>
                <a:lnTo>
                  <a:pt x="4978999" y="8655286"/>
                </a:lnTo>
                <a:lnTo>
                  <a:pt x="0" y="8655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7" t="-62" r="0" b="-6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33680" y="3690746"/>
            <a:ext cx="7069149" cy="5386018"/>
          </a:xfrm>
          <a:custGeom>
            <a:avLst/>
            <a:gdLst/>
            <a:ahLst/>
            <a:cxnLst/>
            <a:rect r="r" b="b" t="t" l="l"/>
            <a:pathLst>
              <a:path h="5386018" w="7069149">
                <a:moveTo>
                  <a:pt x="0" y="0"/>
                </a:moveTo>
                <a:lnTo>
                  <a:pt x="7069149" y="0"/>
                </a:lnTo>
                <a:lnTo>
                  <a:pt x="7069149" y="5386018"/>
                </a:lnTo>
                <a:lnTo>
                  <a:pt x="0" y="5386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8785" y="1718747"/>
            <a:ext cx="9483647" cy="121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3529" b="true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 Price Prediction</a:t>
            </a:r>
          </a:p>
          <a:p>
            <a:pPr algn="ctr">
              <a:lnSpc>
                <a:spcPts val="4941"/>
              </a:lnSpc>
              <a:spcBef>
                <a:spcPct val="0"/>
              </a:spcBef>
            </a:pPr>
            <a:r>
              <a:rPr lang="en-US" b="true" sz="352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Cycle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01968" y="2516228"/>
            <a:ext cx="676273" cy="47625"/>
            <a:chOff x="0" y="0"/>
            <a:chExt cx="17811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317745" y="907676"/>
            <a:ext cx="11970255" cy="9117791"/>
          </a:xfrm>
          <a:custGeom>
            <a:avLst/>
            <a:gdLst/>
            <a:ahLst/>
            <a:cxnLst/>
            <a:rect r="r" b="b" t="t" l="l"/>
            <a:pathLst>
              <a:path h="9117791" w="11970255">
                <a:moveTo>
                  <a:pt x="0" y="0"/>
                </a:moveTo>
                <a:lnTo>
                  <a:pt x="11970255" y="0"/>
                </a:lnTo>
                <a:lnTo>
                  <a:pt x="11970255" y="9117791"/>
                </a:lnTo>
                <a:lnTo>
                  <a:pt x="0" y="9117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6" t="0" r="-6384" b="-108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8141" y="4020587"/>
            <a:ext cx="5542600" cy="5594159"/>
          </a:xfrm>
          <a:custGeom>
            <a:avLst/>
            <a:gdLst/>
            <a:ahLst/>
            <a:cxnLst/>
            <a:rect r="r" b="b" t="t" l="l"/>
            <a:pathLst>
              <a:path h="5594159" w="5542600">
                <a:moveTo>
                  <a:pt x="0" y="0"/>
                </a:moveTo>
                <a:lnTo>
                  <a:pt x="5542599" y="0"/>
                </a:lnTo>
                <a:lnTo>
                  <a:pt x="5542599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279577"/>
            <a:ext cx="16230600" cy="2978723"/>
            <a:chOff x="0" y="0"/>
            <a:chExt cx="21640800" cy="3971631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47837" r="0" b="24634"/>
            <a:stretch>
              <a:fillRect/>
            </a:stretch>
          </p:blipFill>
          <p:spPr>
            <a:xfrm flipH="false" flipV="false">
              <a:off x="0" y="0"/>
              <a:ext cx="21640800" cy="3971631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3868385" y="1276092"/>
            <a:ext cx="8435025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b="true" sz="45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805863" y="2281599"/>
            <a:ext cx="676273" cy="47625"/>
            <a:chOff x="0" y="0"/>
            <a:chExt cx="178113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82715" y="2205399"/>
            <a:ext cx="10173668" cy="384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sz="379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Overview</a:t>
            </a:r>
          </a:p>
          <a:p>
            <a:pPr algn="l">
              <a:lnSpc>
                <a:spcPts val="2797"/>
              </a:lnSpc>
            </a:pPr>
            <a:r>
              <a:rPr lang="en-US" sz="19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project utilizes a large-scale industrial real estate dataset collected from online property listings and industry sources. The dataset contains over 147,000 property records and includes a rich set of features such as location details, building characteristics, apartment specifications, and pricing information. These attributes are highly relevant for analyzing real estate market behavior and are well-suited for regression-based house price prediction. The diversity and volume of the data enable effective modeling of complex relationships between property features and market prices.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311987" y="1367420"/>
            <a:ext cx="3210760" cy="444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3"/>
              </a:lnSpc>
            </a:pPr>
            <a:r>
              <a:rPr lang="en-US" sz="4530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147536</a:t>
            </a:r>
          </a:p>
          <a:p>
            <a:pPr algn="l">
              <a:lnSpc>
                <a:spcPts val="3964"/>
              </a:lnSpc>
            </a:pPr>
            <a:r>
              <a:rPr lang="en-US" sz="2831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</a:t>
            </a:r>
            <a:r>
              <a:rPr lang="en-US" sz="2831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Records</a:t>
            </a:r>
          </a:p>
          <a:p>
            <a:pPr algn="l">
              <a:lnSpc>
                <a:spcPts val="3964"/>
              </a:lnSpc>
            </a:pPr>
          </a:p>
          <a:p>
            <a:pPr algn="l">
              <a:lnSpc>
                <a:spcPts val="4711"/>
              </a:lnSpc>
            </a:pPr>
            <a:r>
              <a:rPr lang="en-US" sz="3365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</a:t>
            </a:r>
            <a:r>
              <a:rPr lang="en-US" sz="3365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 </a:t>
            </a:r>
          </a:p>
          <a:p>
            <a:pPr algn="l">
              <a:lnSpc>
                <a:spcPts val="4711"/>
              </a:lnSpc>
            </a:pPr>
            <a:r>
              <a:rPr lang="en-US" sz="3365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Features</a:t>
            </a:r>
          </a:p>
          <a:p>
            <a:pPr algn="l">
              <a:lnSpc>
                <a:spcPts val="3964"/>
              </a:lnSpc>
            </a:pPr>
          </a:p>
          <a:p>
            <a:pPr algn="l">
              <a:lnSpc>
                <a:spcPts val="3964"/>
              </a:lnSpc>
            </a:pPr>
          </a:p>
          <a:p>
            <a:pPr algn="l">
              <a:lnSpc>
                <a:spcPts val="39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279577"/>
            <a:ext cx="16230600" cy="2978723"/>
            <a:chOff x="0" y="0"/>
            <a:chExt cx="21640800" cy="3971631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47837" r="0" b="24634"/>
            <a:stretch>
              <a:fillRect/>
            </a:stretch>
          </p:blipFill>
          <p:spPr>
            <a:xfrm flipH="false" flipV="false">
              <a:off x="0" y="0"/>
              <a:ext cx="21640800" cy="3971631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8805863" y="2281599"/>
            <a:ext cx="676273" cy="47625"/>
            <a:chOff x="0" y="0"/>
            <a:chExt cx="178113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218282" y="2281599"/>
            <a:ext cx="11166763" cy="3712433"/>
          </a:xfrm>
          <a:custGeom>
            <a:avLst/>
            <a:gdLst/>
            <a:ahLst/>
            <a:cxnLst/>
            <a:rect r="r" b="b" t="t" l="l"/>
            <a:pathLst>
              <a:path h="3712433" w="11166763">
                <a:moveTo>
                  <a:pt x="0" y="0"/>
                </a:moveTo>
                <a:lnTo>
                  <a:pt x="11166764" y="0"/>
                </a:lnTo>
                <a:lnTo>
                  <a:pt x="11166764" y="3712434"/>
                </a:lnTo>
                <a:lnTo>
                  <a:pt x="0" y="371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8757" y="1276092"/>
            <a:ext cx="14778980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b="true" sz="45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deals with 20 different countries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1028700"/>
            <a:ext cx="3849441" cy="3086100"/>
            <a:chOff x="0" y="0"/>
            <a:chExt cx="5132587" cy="411480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8369" t="0" r="8369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0" y="4114800"/>
            <a:ext cx="3849441" cy="3086100"/>
            <a:chOff x="0" y="0"/>
            <a:chExt cx="5132587" cy="411480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25936" t="0" r="25936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0" y="7200900"/>
            <a:ext cx="3849441" cy="3086100"/>
            <a:chOff x="0" y="0"/>
            <a:chExt cx="5132587" cy="4114800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8369" t="0" r="8369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7090401" y="2424803"/>
            <a:ext cx="676273" cy="47625"/>
            <a:chOff x="0" y="0"/>
            <a:chExt cx="178113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49441" y="2607639"/>
            <a:ext cx="14301541" cy="5704901"/>
          </a:xfrm>
          <a:custGeom>
            <a:avLst/>
            <a:gdLst/>
            <a:ahLst/>
            <a:cxnLst/>
            <a:rect r="r" b="b" t="t" l="l"/>
            <a:pathLst>
              <a:path h="5704901" w="14301541">
                <a:moveTo>
                  <a:pt x="0" y="0"/>
                </a:moveTo>
                <a:lnTo>
                  <a:pt x="14301540" y="0"/>
                </a:lnTo>
                <a:lnTo>
                  <a:pt x="14301540" y="5704901"/>
                </a:lnTo>
                <a:lnTo>
                  <a:pt x="0" y="5704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24" r="0" b="-116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17367" y="9603824"/>
            <a:ext cx="2820741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ESTATE PRESENTATION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17771" y="1541404"/>
            <a:ext cx="6123071" cy="49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  <a:spcBef>
                <a:spcPct val="0"/>
              </a:spcBef>
            </a:pPr>
            <a:r>
              <a:rPr lang="en-US" b="true" sz="2943">
                <a:solidFill>
                  <a:srgbClr val="FF5C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Vision 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1028700"/>
            <a:ext cx="3849441" cy="3086100"/>
            <a:chOff x="0" y="0"/>
            <a:chExt cx="5132587" cy="411480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8369" t="0" r="8369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0" y="4114800"/>
            <a:ext cx="3849441" cy="3086100"/>
            <a:chOff x="0" y="0"/>
            <a:chExt cx="5132587" cy="411480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25936" t="0" r="25936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0" y="7200900"/>
            <a:ext cx="3849441" cy="3086100"/>
            <a:chOff x="0" y="0"/>
            <a:chExt cx="5132587" cy="4114800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8369" t="0" r="8369" b="0"/>
            <a:stretch>
              <a:fillRect/>
            </a:stretch>
          </p:blipFill>
          <p:spPr>
            <a:xfrm flipH="false" flipV="false">
              <a:off x="0" y="0"/>
              <a:ext cx="5132587" cy="4114800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7090401" y="2424803"/>
            <a:ext cx="676273" cy="47625"/>
            <a:chOff x="0" y="0"/>
            <a:chExt cx="178113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71094" y="2540297"/>
            <a:ext cx="6438615" cy="6024773"/>
          </a:xfrm>
          <a:custGeom>
            <a:avLst/>
            <a:gdLst/>
            <a:ahLst/>
            <a:cxnLst/>
            <a:rect r="r" b="b" t="t" l="l"/>
            <a:pathLst>
              <a:path h="6024773" w="6438615">
                <a:moveTo>
                  <a:pt x="0" y="0"/>
                </a:moveTo>
                <a:lnTo>
                  <a:pt x="6438615" y="0"/>
                </a:lnTo>
                <a:lnTo>
                  <a:pt x="6438615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81119" y="2540297"/>
            <a:ext cx="6819640" cy="5789415"/>
          </a:xfrm>
          <a:custGeom>
            <a:avLst/>
            <a:gdLst/>
            <a:ahLst/>
            <a:cxnLst/>
            <a:rect r="r" b="b" t="t" l="l"/>
            <a:pathLst>
              <a:path h="5789415" w="6819640">
                <a:moveTo>
                  <a:pt x="0" y="0"/>
                </a:moveTo>
                <a:lnTo>
                  <a:pt x="6819639" y="0"/>
                </a:lnTo>
                <a:lnTo>
                  <a:pt x="6819639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04290" y="1449986"/>
            <a:ext cx="6123071" cy="49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  <a:spcBef>
                <a:spcPct val="0"/>
              </a:spcBef>
            </a:pPr>
            <a:r>
              <a:rPr lang="en-US" b="true" sz="2943">
                <a:solidFill>
                  <a:srgbClr val="FF5C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Vision 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89746" y="1441204"/>
            <a:ext cx="4211013" cy="50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1"/>
              </a:lnSpc>
              <a:spcBef>
                <a:spcPct val="0"/>
              </a:spcBef>
            </a:pPr>
            <a:r>
              <a:rPr lang="en-US" b="true" sz="2986">
                <a:solidFill>
                  <a:srgbClr val="FF5C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Vision 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54711" y="8611869"/>
            <a:ext cx="2471380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RAW DATA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06657" y="8630919"/>
            <a:ext cx="292108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Cleaned 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1185" y="320325"/>
            <a:ext cx="401530" cy="305893"/>
          </a:xfrm>
          <a:custGeom>
            <a:avLst/>
            <a:gdLst/>
            <a:ahLst/>
            <a:cxnLst/>
            <a:rect r="r" b="b" t="t" l="l"/>
            <a:pathLst>
              <a:path h="305893" w="401530">
                <a:moveTo>
                  <a:pt x="0" y="0"/>
                </a:moveTo>
                <a:lnTo>
                  <a:pt x="401530" y="0"/>
                </a:lnTo>
                <a:lnTo>
                  <a:pt x="401530" y="305893"/>
                </a:lnTo>
                <a:lnTo>
                  <a:pt x="0" y="30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5840"/>
            <a:ext cx="28207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Arowwai Industries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05840"/>
            <a:ext cx="735456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690482" y="7789422"/>
            <a:ext cx="47625" cy="1468878"/>
            <a:chOff x="0" y="0"/>
            <a:chExt cx="12543" cy="386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386865"/>
            </a:xfrm>
            <a:custGeom>
              <a:avLst/>
              <a:gdLst/>
              <a:ahLst/>
              <a:cxnLst/>
              <a:rect r="r" b="b" t="t" l="l"/>
              <a:pathLst>
                <a:path h="386865" w="12543">
                  <a:moveTo>
                    <a:pt x="0" y="0"/>
                  </a:moveTo>
                  <a:lnTo>
                    <a:pt x="12543" y="0"/>
                  </a:lnTo>
                  <a:lnTo>
                    <a:pt x="12543" y="386865"/>
                  </a:lnTo>
                  <a:lnTo>
                    <a:pt x="0" y="38686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42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028700"/>
            <a:ext cx="5661898" cy="8229600"/>
            <a:chOff x="0" y="0"/>
            <a:chExt cx="7549197" cy="1097280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4"/>
            <a:srcRect l="0" t="0" r="0" b="3099"/>
            <a:stretch>
              <a:fillRect/>
            </a:stretch>
          </p:blipFill>
          <p:spPr>
            <a:xfrm flipH="false" flipV="false">
              <a:off x="0" y="0"/>
              <a:ext cx="7549197" cy="10972800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6858584" y="1232595"/>
            <a:ext cx="3215823" cy="3215823"/>
            <a:chOff x="0" y="0"/>
            <a:chExt cx="4287764" cy="428776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6858584" y="4656731"/>
            <a:ext cx="3215823" cy="3215823"/>
            <a:chOff x="0" y="0"/>
            <a:chExt cx="4287764" cy="428776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6"/>
            <a:srcRect l="23731" t="0" r="9518" b="0"/>
            <a:stretch>
              <a:fillRect/>
            </a:stretch>
          </p:blipFill>
          <p:spPr>
            <a:xfrm flipH="false" flipV="false">
              <a:off x="0" y="0"/>
              <a:ext cx="4287764" cy="4287764"/>
            </a:xfrm>
            <a:prstGeom prst="rect">
              <a:avLst/>
            </a:prstGeom>
          </p:spPr>
        </p:pic>
      </p:grpSp>
      <p:grpSp>
        <p:nvGrpSpPr>
          <p:cNvPr name="Group 26" id="26"/>
          <p:cNvGrpSpPr/>
          <p:nvPr/>
        </p:nvGrpSpPr>
        <p:grpSpPr>
          <a:xfrm rot="0">
            <a:off x="6858584" y="8080867"/>
            <a:ext cx="3215823" cy="2206133"/>
            <a:chOff x="0" y="0"/>
            <a:chExt cx="4287764" cy="2941510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7"/>
            <a:srcRect l="0" t="7605" r="0" b="7605"/>
            <a:stretch>
              <a:fillRect/>
            </a:stretch>
          </p:blipFill>
          <p:spPr>
            <a:xfrm flipH="false" flipV="false">
              <a:off x="0" y="0"/>
              <a:ext cx="4287764" cy="2941510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11799941" y="2531751"/>
            <a:ext cx="676273" cy="47625"/>
            <a:chOff x="0" y="0"/>
            <a:chExt cx="178113" cy="125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8113" cy="12543"/>
            </a:xfrm>
            <a:custGeom>
              <a:avLst/>
              <a:gdLst/>
              <a:ahLst/>
              <a:cxnLst/>
              <a:rect r="r" b="b" t="t" l="l"/>
              <a:pathLst>
                <a:path h="12543" w="178113">
                  <a:moveTo>
                    <a:pt x="0" y="0"/>
                  </a:moveTo>
                  <a:lnTo>
                    <a:pt x="178113" y="0"/>
                  </a:lnTo>
                  <a:lnTo>
                    <a:pt x="17811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81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664878" y="1244360"/>
            <a:ext cx="6449735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D1F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 challenges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69568" y="2053351"/>
            <a:ext cx="6449735" cy="430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Missing Values</a:t>
            </a:r>
          </a:p>
          <a:p>
            <a:pPr algn="ctr">
              <a:lnSpc>
                <a:spcPts val="2659"/>
              </a:lnSpc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Attributes like c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onstructed year, bathrooms, area, amenities often contain nulls.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Missingness is not random (e.g., older houses missing year data).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Choosing between mean/median, KNN, or iterative imputation impacts model bias and accuracy.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69568" y="6234605"/>
            <a:ext cx="7444625" cy="365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Outliers and Extreme Prices</a:t>
            </a:r>
          </a:p>
          <a:p>
            <a:pPr algn="ctr">
              <a:lnSpc>
                <a:spcPts val="265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Property prices and area (sqft) sh</a:t>
            </a: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ow heavy right skewness.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Luxury properties act as outliers, inflating MSE/RMSE.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Removing them risks losing valuable business insights, while keeping them hurts model stability.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DAG_7B8OdDw</dc:identifier>
  <dcterms:modified xsi:type="dcterms:W3CDTF">2011-08-01T06:04:30Z</dcterms:modified>
  <cp:revision>1</cp:revision>
  <dc:title>Orange Black Modern House Presentation</dc:title>
</cp:coreProperties>
</file>